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57" r:id="rId4"/>
    <p:sldId id="258" r:id="rId5"/>
    <p:sldId id="266" r:id="rId6"/>
    <p:sldId id="270" r:id="rId7"/>
    <p:sldId id="269" r:id="rId8"/>
    <p:sldId id="263" r:id="rId9"/>
    <p:sldId id="259" r:id="rId10"/>
    <p:sldId id="267" r:id="rId11"/>
    <p:sldId id="261" r:id="rId12"/>
    <p:sldId id="260" r:id="rId13"/>
    <p:sldId id="262" r:id="rId14"/>
    <p:sldId id="273" r:id="rId15"/>
    <p:sldId id="274" r:id="rId16"/>
    <p:sldId id="268" r:id="rId17"/>
    <p:sldId id="271" r:id="rId18"/>
    <p:sldId id="276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SOHYUN" initials="L" lastIdx="1" clrIdx="0">
    <p:extLst>
      <p:ext uri="{19B8F6BF-5375-455C-9EA6-DF929625EA0E}">
        <p15:presenceInfo xmlns:p15="http://schemas.microsoft.com/office/powerpoint/2012/main" userId="LEES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/>
              <a:t>트위치</a:t>
            </a:r>
            <a:r>
              <a:rPr lang="en-US" altLang="ko-KR" dirty="0"/>
              <a:t>(KR)</a:t>
            </a:r>
            <a:r>
              <a:rPr lang="ko-KR" altLang="en-US" dirty="0"/>
              <a:t> 성장률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성장률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2016년 2월</c:v>
                </c:pt>
                <c:pt idx="1">
                  <c:v>2018년 2월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ED-481F-B4FA-B9A47D2925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022157168"/>
        <c:axId val="2022156080"/>
      </c:barChart>
      <c:catAx>
        <c:axId val="2022157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2156080"/>
        <c:crosses val="autoZero"/>
        <c:auto val="1"/>
        <c:lblAlgn val="ctr"/>
        <c:lblOffset val="100"/>
        <c:noMultiLvlLbl val="0"/>
      </c:catAx>
      <c:valAx>
        <c:axId val="2022156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2157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74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-debate.com/news/24462/youtube-gaming-ad-revenue-sinks-50-as-gamers-flock-to-twitch" TargetMode="External"/><Relationship Id="rId2" Type="http://schemas.openxmlformats.org/officeDocument/2006/relationships/hyperlink" Target="http://www.khgames.co.kr/news/articleView.html?idxno=1118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D%8A%B8%EC%9C%84%EC%B9%98" TargetMode="External"/><Relationship Id="rId5" Type="http://schemas.openxmlformats.org/officeDocument/2006/relationships/hyperlink" Target="http://techm.kr/bbs/board.php?bo_table=article&amp;wr_id=5130" TargetMode="External"/><Relationship Id="rId4" Type="http://schemas.openxmlformats.org/officeDocument/2006/relationships/hyperlink" Target="https://sullygnome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3.jpeg"/><Relationship Id="rId4" Type="http://schemas.openxmlformats.org/officeDocument/2006/relationships/image" Target="../media/image32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E35E7-FEAB-4F32-8A4C-A484EAB8A745}"/>
              </a:ext>
            </a:extLst>
          </p:cNvPr>
          <p:cNvSpPr txBox="1"/>
          <p:nvPr/>
        </p:nvSpPr>
        <p:spPr>
          <a:xfrm>
            <a:off x="2214113" y="1878894"/>
            <a:ext cx="77380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6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6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10222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개인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Team </a:t>
            </a:r>
            <a:r>
              <a:rPr lang="en-US" altLang="ko-KR" sz="3200" dirty="0" err="1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PvP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방식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상대의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HP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만들어 승리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84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하여 추가 점수를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6048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소통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소통하며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함께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8611" y="3373104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적 섬멸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최대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8611" y="4463039"/>
            <a:ext cx="531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진행 중 나오는 조건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!,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보너스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3634" y="5636712"/>
            <a:ext cx="4875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Ex) </a:t>
            </a:r>
            <a:r>
              <a:rPr lang="ko-KR" altLang="en-US" sz="1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게임을 시청하는 시청자와 채팅으로 실시간 소통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315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3" y="1014186"/>
            <a:ext cx="4746566" cy="25563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5448" y="1998144"/>
            <a:ext cx="5543505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격투게임과의 차별성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한정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개입으로 하여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컨텐츠의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다양성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캐릭터의 주먹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아이템을 사용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밴드 캐릭터 별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고유한 무기와 스킬 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878329"/>
            <a:ext cx="4746567" cy="25071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9632" y="3570552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케로로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파이터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0884" y="639778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겟엠프드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723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환경 및 기술 역할 분담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플랫폼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기술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5704866" y="2104611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58BE1-B2D3-4551-8B6F-B07F327E79AD}"/>
              </a:ext>
            </a:extLst>
          </p:cNvPr>
          <p:cNvSpPr txBox="1"/>
          <p:nvPr/>
        </p:nvSpPr>
        <p:spPr>
          <a:xfrm>
            <a:off x="9179120" y="2104611"/>
            <a:ext cx="260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16307" y="3141637"/>
            <a:ext cx="29294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07079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클라이언트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캐릭터 로드 및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맵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그림자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UI &amp; </a:t>
                      </a:r>
                      <a:r>
                        <a:rPr lang="ko-KR" altLang="en-US" sz="1200" b="1" dirty="0" err="1"/>
                        <a:t>트위치</a:t>
                      </a:r>
                      <a:r>
                        <a:rPr lang="ko-KR" altLang="en-US" sz="12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서버 프레임워크</a:t>
                      </a:r>
                    </a:p>
                    <a:p>
                      <a:pPr latinLnBrk="1"/>
                      <a:endParaRPr lang="ko-KR" altLang="en-US" sz="12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테스트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디버그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811974" y="1910141"/>
            <a:ext cx="2359334" cy="9572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>
            <a:off x="1811974" y="2085155"/>
            <a:ext cx="2359334" cy="957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2826528" cy="15181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3AC228-52A2-4C65-A64B-F8D405C152D4}"/>
              </a:ext>
            </a:extLst>
          </p:cNvPr>
          <p:cNvSpPr/>
          <p:nvPr/>
        </p:nvSpPr>
        <p:spPr>
          <a:xfrm>
            <a:off x="4716411" y="2895342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F16524-06CA-49B3-8607-78508B4DE7B6}"/>
              </a:ext>
            </a:extLst>
          </p:cNvPr>
          <p:cNvSpPr/>
          <p:nvPr/>
        </p:nvSpPr>
        <p:spPr>
          <a:xfrm>
            <a:off x="4716411" y="3109152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89D8-F1D7-4013-8436-A1EFCC399DBF}"/>
              </a:ext>
            </a:extLst>
          </p:cNvPr>
          <p:cNvSpPr/>
          <p:nvPr/>
        </p:nvSpPr>
        <p:spPr>
          <a:xfrm>
            <a:off x="4638502" y="5605075"/>
            <a:ext cx="2247161" cy="115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221FE6-4695-4F8F-890B-9143964EE01F}"/>
              </a:ext>
            </a:extLst>
          </p:cNvPr>
          <p:cNvSpPr/>
          <p:nvPr/>
        </p:nvSpPr>
        <p:spPr>
          <a:xfrm>
            <a:off x="8705794" y="4661370"/>
            <a:ext cx="2803420" cy="10785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733C14-38D7-41DE-9218-F2678E5EEFE9}"/>
              </a:ext>
            </a:extLst>
          </p:cNvPr>
          <p:cNvSpPr/>
          <p:nvPr/>
        </p:nvSpPr>
        <p:spPr>
          <a:xfrm>
            <a:off x="8705794" y="3816206"/>
            <a:ext cx="2786743" cy="9550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55D30C-8A57-47D8-A44C-A4B34CAD4A06}"/>
              </a:ext>
            </a:extLst>
          </p:cNvPr>
          <p:cNvSpPr/>
          <p:nvPr/>
        </p:nvSpPr>
        <p:spPr>
          <a:xfrm>
            <a:off x="6885662" y="5993923"/>
            <a:ext cx="4604655" cy="1176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6FB9F-7B62-4652-A223-08ED57B422F4}"/>
              </a:ext>
            </a:extLst>
          </p:cNvPr>
          <p:cNvSpPr/>
          <p:nvPr/>
        </p:nvSpPr>
        <p:spPr>
          <a:xfrm>
            <a:off x="6885663" y="5316393"/>
            <a:ext cx="4604655" cy="859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A34CA2-FF41-421C-A7B3-83C371C38DCD}"/>
              </a:ext>
            </a:extLst>
          </p:cNvPr>
          <p:cNvSpPr/>
          <p:nvPr/>
        </p:nvSpPr>
        <p:spPr>
          <a:xfrm>
            <a:off x="5897281" y="4240564"/>
            <a:ext cx="2808514" cy="8292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2C681F-5EAB-48D9-BCBD-ADDBC374EF22}"/>
              </a:ext>
            </a:extLst>
          </p:cNvPr>
          <p:cNvSpPr/>
          <p:nvPr/>
        </p:nvSpPr>
        <p:spPr>
          <a:xfrm>
            <a:off x="6885663" y="5083648"/>
            <a:ext cx="1257301" cy="1071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7957A4-B78B-4730-BA30-74359B7E2A51}"/>
              </a:ext>
            </a:extLst>
          </p:cNvPr>
          <p:cNvSpPr/>
          <p:nvPr/>
        </p:nvSpPr>
        <p:spPr>
          <a:xfrm>
            <a:off x="5465853" y="6611480"/>
            <a:ext cx="1255937" cy="1006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01595C-E35B-4D54-A4AA-D8AF3BE10353}"/>
              </a:ext>
            </a:extLst>
          </p:cNvPr>
          <p:cNvSpPr/>
          <p:nvPr/>
        </p:nvSpPr>
        <p:spPr>
          <a:xfrm>
            <a:off x="10633753" y="6423039"/>
            <a:ext cx="1270069" cy="11058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DE02C6-3FDD-47C9-9773-810D70F146C8}"/>
              </a:ext>
            </a:extLst>
          </p:cNvPr>
          <p:cNvSpPr/>
          <p:nvPr/>
        </p:nvSpPr>
        <p:spPr>
          <a:xfrm>
            <a:off x="10633752" y="6611481"/>
            <a:ext cx="1270069" cy="102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F7734A-1C50-4FCB-9A09-31CB2111DB99}"/>
              </a:ext>
            </a:extLst>
          </p:cNvPr>
          <p:cNvSpPr/>
          <p:nvPr/>
        </p:nvSpPr>
        <p:spPr>
          <a:xfrm>
            <a:off x="5465853" y="6423038"/>
            <a:ext cx="1255938" cy="11883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82175" y="475332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394980" y="1183218"/>
            <a:ext cx="9773029" cy="565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질의응답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0EE3-1C84-4B3E-875B-76F188181E48}"/>
              </a:ext>
            </a:extLst>
          </p:cNvPr>
          <p:cNvSpPr txBox="1"/>
          <p:nvPr/>
        </p:nvSpPr>
        <p:spPr>
          <a:xfrm>
            <a:off x="4768788" y="2705725"/>
            <a:ext cx="2654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latin typeface="Abadi" panose="020B0604020202020204" pitchFamily="34" charset="0"/>
              </a:rPr>
              <a:t>Q&amp;A</a:t>
            </a:r>
            <a:endParaRPr lang="ko-KR" altLang="en-US" sz="880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518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2096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2p</a:t>
            </a:r>
          </a:p>
          <a:p>
            <a:r>
              <a:rPr lang="en-US" altLang="ko-KR" sz="1100" dirty="0"/>
              <a:t>http://bf.nexon.com/EventFull/E181206_ForYou/Index#  -</a:t>
            </a:r>
            <a:r>
              <a:rPr lang="ko-KR" altLang="en-US" sz="1100" dirty="0" err="1"/>
              <a:t>맵</a:t>
            </a:r>
            <a:r>
              <a:rPr lang="en-US" altLang="ko-KR" sz="1100" dirty="0"/>
              <a:t>-</a:t>
            </a:r>
            <a:r>
              <a:rPr lang="ko-KR" altLang="en-US" sz="1100" dirty="0"/>
              <a:t>버블파이터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4p</a:t>
            </a:r>
          </a:p>
          <a:p>
            <a:r>
              <a:rPr lang="en-US" altLang="ko-KR" sz="1100" dirty="0"/>
              <a:t>https://www.gamespot.com/articles/twitch-beats-out-espn-wwe-and-mlb-as-largest-live-streaming-site-in-the-us/1100-6419226/ - </a:t>
            </a:r>
            <a:r>
              <a:rPr lang="ko-KR" altLang="en-US" sz="1100" dirty="0"/>
              <a:t>미국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순위</a:t>
            </a:r>
            <a:endParaRPr lang="en-US" altLang="ko-KR" sz="1100" dirty="0"/>
          </a:p>
          <a:p>
            <a:r>
              <a:rPr lang="en-US" altLang="ko-KR" sz="1100" dirty="0">
                <a:hlinkClick r:id="rId2"/>
              </a:rPr>
              <a:t>http://www.khgames.co.kr/news/articleView.html?idxno=111821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시장 규모</a:t>
            </a:r>
            <a:endParaRPr lang="en-US" altLang="ko-KR" sz="1100" dirty="0"/>
          </a:p>
          <a:p>
            <a:r>
              <a:rPr lang="en-US" altLang="ko-KR" sz="1100" dirty="0">
                <a:hlinkClick r:id="rId3" tooltip="https://www.game-debate.com/news/24462/youtube-gaming-ad-revenue-sinks-50-as-gamers-flock-to-twitch"/>
              </a:rPr>
              <a:t>https://www.game-debate.com/news/24462/youtube-gaming-ad-revenue-sinks-50-as-gamers-flock-to-twitch</a:t>
            </a:r>
            <a:r>
              <a:rPr lang="en-US" altLang="ko-KR" sz="1100" dirty="0"/>
              <a:t> - </a:t>
            </a:r>
            <a:r>
              <a:rPr lang="ko-KR" altLang="en-US" sz="1100" dirty="0"/>
              <a:t>시장점유율</a:t>
            </a:r>
            <a:endParaRPr lang="en-US" altLang="ko-KR" sz="1100" dirty="0"/>
          </a:p>
          <a:p>
            <a:endParaRPr lang="ko-KR" altLang="en-US" sz="1100" dirty="0"/>
          </a:p>
          <a:p>
            <a:r>
              <a:rPr lang="en-US" altLang="ko-KR" sz="1100"/>
              <a:t>5p</a:t>
            </a:r>
            <a:endParaRPr lang="en-US" altLang="ko-KR" sz="1100" dirty="0"/>
          </a:p>
          <a:p>
            <a:r>
              <a:rPr lang="en-US" altLang="ko-KR" sz="1100" dirty="0"/>
              <a:t>http://www.econovill.com/news/articleView.html?idxno=343123 – </a:t>
            </a:r>
            <a:r>
              <a:rPr lang="en-US" altLang="ko-KR" sz="1100" dirty="0" err="1"/>
              <a:t>esport</a:t>
            </a:r>
            <a:endParaRPr lang="en-US" altLang="ko-KR" sz="1100" dirty="0"/>
          </a:p>
          <a:p>
            <a:r>
              <a:rPr lang="en-US" altLang="ko-KR" sz="1100" dirty="0"/>
              <a:t>https://www.youtube.com/watch?v=XHxERF5-SYE – </a:t>
            </a:r>
            <a:r>
              <a:rPr lang="ko-KR" altLang="en-US" sz="1100" dirty="0" err="1"/>
              <a:t>오버워치</a:t>
            </a:r>
            <a:r>
              <a:rPr lang="ko-KR" altLang="en-US" sz="1100" dirty="0"/>
              <a:t> 월드컵</a:t>
            </a:r>
          </a:p>
          <a:p>
            <a:r>
              <a:rPr lang="en-US" altLang="ko-KR" sz="1100" dirty="0"/>
              <a:t>https://www.facebook.com/pubgkr/ - OGN X FACEBOOK DJ</a:t>
            </a:r>
            <a:r>
              <a:rPr lang="ko-KR" altLang="en-US" sz="1100" dirty="0"/>
              <a:t>푸딩 방송</a:t>
            </a:r>
          </a:p>
          <a:p>
            <a:endParaRPr lang="ko-KR" altLang="en-US" sz="1100" dirty="0"/>
          </a:p>
          <a:p>
            <a:r>
              <a:rPr lang="en-US" altLang="ko-KR" sz="1100" dirty="0"/>
              <a:t>8p~10p </a:t>
            </a:r>
          </a:p>
          <a:p>
            <a:r>
              <a:rPr lang="en-US" altLang="ko-KR" sz="1100" dirty="0"/>
              <a:t>https://assetstore.unity.com/packages/3d/characters/toon-assassin-male-101188 -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https://assetstore.unity.com/packages/3d/characters/toon-swordsmen-male-female-101204 -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https://global.rakuten.com/ko/store/ishibashi/item/80-532169200/- </a:t>
            </a:r>
            <a:r>
              <a:rPr lang="ko-KR" altLang="en-US" sz="1100" dirty="0" err="1"/>
              <a:t>드럼스틱</a:t>
            </a:r>
            <a:endParaRPr lang="ko-KR" altLang="en-US" sz="1100" dirty="0"/>
          </a:p>
          <a:p>
            <a:r>
              <a:rPr lang="en-US" altLang="ko-KR" sz="1100" dirty="0"/>
              <a:t>https://www.apple.com/kr/shop/product/MQ052KH/A/magic-keyboard-with-numeric-keypad-%ED%95%9C%EA%B5%AD%EC%96%B4-%EC%8B%A4%EB%B2%84 –</a:t>
            </a:r>
            <a:r>
              <a:rPr lang="ko-KR" altLang="en-US" sz="1100" dirty="0"/>
              <a:t>키보드</a:t>
            </a:r>
          </a:p>
          <a:p>
            <a:endParaRPr lang="ko-KR" altLang="en-US" sz="1100" dirty="0"/>
          </a:p>
          <a:p>
            <a:r>
              <a:rPr lang="en-US" altLang="ko-KR" sz="1100" dirty="0"/>
              <a:t>13p</a:t>
            </a:r>
          </a:p>
          <a:p>
            <a:r>
              <a:rPr lang="en-US" altLang="ko-KR" sz="1100" dirty="0"/>
              <a:t>https://www.youtube.com/watch?v=LJQN1Cx36J8 – </a:t>
            </a:r>
            <a:r>
              <a:rPr lang="ko-KR" altLang="en-US" sz="1100" dirty="0" err="1"/>
              <a:t>케로로파이터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인게임씬</a:t>
            </a:r>
            <a:endParaRPr lang="ko-KR" altLang="en-US" sz="1100" dirty="0"/>
          </a:p>
          <a:p>
            <a:r>
              <a:rPr lang="en-US" altLang="ko-KR" sz="1100" dirty="0"/>
              <a:t>http://getamped.juneinter.com/index.ws - </a:t>
            </a:r>
            <a:r>
              <a:rPr lang="ko-KR" altLang="en-US" sz="1100" dirty="0" err="1"/>
              <a:t>갯앰프드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참고</a:t>
            </a:r>
            <a:r>
              <a:rPr lang="en-US" altLang="ko-KR" sz="1100" dirty="0"/>
              <a:t>+</a:t>
            </a:r>
          </a:p>
          <a:p>
            <a:r>
              <a:rPr lang="en-US" altLang="ko-KR" sz="1100" dirty="0">
                <a:hlinkClick r:id="rId4"/>
              </a:rPr>
              <a:t>//https://sullygnome.com/</a:t>
            </a:r>
            <a:endParaRPr lang="en-US" altLang="ko-KR" sz="1100" dirty="0"/>
          </a:p>
          <a:p>
            <a:r>
              <a:rPr lang="en-US" altLang="ko-KR" sz="1100" dirty="0">
                <a:hlinkClick r:id="rId5"/>
              </a:rPr>
              <a:t>http://techm.kr/bbs/board.php?bo_table=article&amp;wr_id=5130</a:t>
            </a:r>
            <a:endParaRPr lang="en-US" altLang="ko-KR" sz="1100" dirty="0"/>
          </a:p>
          <a:p>
            <a:r>
              <a:rPr lang="en-US" altLang="ko-KR" sz="1100" dirty="0">
                <a:hlinkClick r:id="rId6"/>
              </a:rPr>
              <a:t>https://namu.wiki/w/%ED%8A%B8%EC%9C%84%EC%B9%98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트위치관련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나무위키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게임소개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279192" y="854927"/>
            <a:ext cx="5294997" cy="3954041"/>
            <a:chOff x="688758" y="2919569"/>
            <a:chExt cx="4106394" cy="3039494"/>
          </a:xfrm>
        </p:grpSpPr>
        <p:graphicFrame>
          <p:nvGraphicFramePr>
            <p:cNvPr id="5" name="차트 4"/>
            <p:cNvGraphicFramePr/>
            <p:nvPr>
              <p:extLst>
                <p:ext uri="{D42A27DB-BD31-4B8C-83A1-F6EECF244321}">
                  <p14:modId xmlns:p14="http://schemas.microsoft.com/office/powerpoint/2010/main" val="1949226698"/>
                </p:ext>
              </p:extLst>
            </p:nvPr>
          </p:nvGraphicFramePr>
          <p:xfrm>
            <a:off x="688758" y="2919569"/>
            <a:ext cx="4106394" cy="30394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785612" y="3288977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(</a:t>
              </a:r>
              <a:r>
                <a:rPr lang="ko-KR" altLang="en-US" sz="1100" dirty="0"/>
                <a:t>만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09647" y="4808968"/>
            <a:ext cx="112405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만에 불과했지만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121</a:t>
            </a:r>
            <a:r>
              <a:rPr lang="ko-KR" altLang="en-US" dirty="0"/>
              <a:t>만까지 치솟아 </a:t>
            </a:r>
            <a:r>
              <a:rPr lang="en-US" altLang="ko-KR" dirty="0"/>
              <a:t>8</a:t>
            </a:r>
            <a:r>
              <a:rPr lang="ko-KR" altLang="en-US" dirty="0"/>
              <a:t>배 이상의 성장률을 기록했다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Twitch.tv </a:t>
            </a:r>
            <a:r>
              <a:rPr lang="ko-KR" altLang="en-US" dirty="0"/>
              <a:t>동시 시청자는 최대 </a:t>
            </a:r>
            <a:r>
              <a:rPr lang="en-US" altLang="ko-KR" dirty="0"/>
              <a:t>96.2</a:t>
            </a:r>
            <a:r>
              <a:rPr lang="ko-KR" altLang="en-US" dirty="0"/>
              <a:t>만으로</a:t>
            </a:r>
            <a:r>
              <a:rPr lang="en-US" altLang="ko-KR" dirty="0"/>
              <a:t>, </a:t>
            </a:r>
            <a:r>
              <a:rPr lang="ko-KR" altLang="en-US" dirty="0"/>
              <a:t>이는 전월 대비 </a:t>
            </a:r>
            <a:r>
              <a:rPr lang="en-US" altLang="ko-KR" dirty="0"/>
              <a:t>+26%, </a:t>
            </a:r>
            <a:r>
              <a:rPr lang="ko-KR" altLang="en-US" dirty="0"/>
              <a:t>전년 동기 대비 </a:t>
            </a:r>
            <a:r>
              <a:rPr lang="en-US" altLang="ko-KR" dirty="0"/>
              <a:t>+22%</a:t>
            </a:r>
            <a:r>
              <a:rPr lang="ko-KR" altLang="en-US" dirty="0"/>
              <a:t>나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이것이 얼마나 뛰어난 숫자인지 비교해보자면</a:t>
            </a:r>
            <a:r>
              <a:rPr lang="en-US" altLang="ko-KR" dirty="0"/>
              <a:t>, 2017</a:t>
            </a:r>
            <a:r>
              <a:rPr lang="ko-KR" altLang="en-US" dirty="0"/>
              <a:t>년 </a:t>
            </a:r>
            <a:r>
              <a:rPr lang="en-US" altLang="ko-KR" dirty="0"/>
              <a:t>Fox News</a:t>
            </a:r>
            <a:r>
              <a:rPr lang="ko-KR" altLang="en-US" dirty="0"/>
              <a:t>와 </a:t>
            </a:r>
            <a:r>
              <a:rPr lang="en-US" altLang="ko-KR" dirty="0"/>
              <a:t>ESPN</a:t>
            </a:r>
            <a:r>
              <a:rPr lang="ko-KR" altLang="en-US" dirty="0"/>
              <a:t>의 일일 동시 시청자는 </a:t>
            </a:r>
            <a:r>
              <a:rPr lang="en-US" altLang="ko-KR" dirty="0"/>
              <a:t>150</a:t>
            </a:r>
            <a:r>
              <a:rPr lang="ko-KR" altLang="en-US" dirty="0"/>
              <a:t>만 명</a:t>
            </a:r>
            <a:endParaRPr lang="en-US" altLang="ko-KR" dirty="0"/>
          </a:p>
          <a:p>
            <a:r>
              <a:rPr lang="ko-KR" altLang="en-US" dirty="0"/>
              <a:t>정도였고</a:t>
            </a:r>
            <a:r>
              <a:rPr lang="en-US" altLang="ko-KR" dirty="0"/>
              <a:t>, MSNBC</a:t>
            </a:r>
            <a:r>
              <a:rPr lang="ko-KR" altLang="en-US" dirty="0"/>
              <a:t>는 </a:t>
            </a:r>
            <a:r>
              <a:rPr lang="en-US" altLang="ko-KR" dirty="0"/>
              <a:t>88.5</a:t>
            </a:r>
            <a:r>
              <a:rPr lang="ko-KR" altLang="en-US" dirty="0"/>
              <a:t>만 명</a:t>
            </a:r>
            <a:r>
              <a:rPr lang="en-US" altLang="ko-KR" dirty="0"/>
              <a:t>, CNN</a:t>
            </a:r>
            <a:r>
              <a:rPr lang="ko-KR" altLang="en-US" dirty="0"/>
              <a:t>은 </a:t>
            </a:r>
            <a:r>
              <a:rPr lang="en-US" altLang="ko-KR" dirty="0"/>
              <a:t>78.3</a:t>
            </a:r>
            <a:r>
              <a:rPr lang="ko-KR" altLang="en-US" dirty="0"/>
              <a:t>만 명이었다</a:t>
            </a:r>
            <a:r>
              <a:rPr lang="en-US" altLang="ko-KR" dirty="0"/>
              <a:t>. </a:t>
            </a:r>
            <a:r>
              <a:rPr lang="ko-KR" altLang="en-US" dirty="0"/>
              <a:t>미국의 주요 방송사들의 시청자수와 비교해보아도</a:t>
            </a:r>
            <a:endParaRPr lang="en-US" altLang="ko-KR" dirty="0"/>
          </a:p>
          <a:p>
            <a:r>
              <a:rPr lang="ko-KR" altLang="en-US" dirty="0"/>
              <a:t>절대 뒤쳐지지 않는 수준이다</a:t>
            </a:r>
          </a:p>
        </p:txBody>
      </p:sp>
      <p:sp>
        <p:nvSpPr>
          <p:cNvPr id="8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트위치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성장률</a:t>
            </a:r>
          </a:p>
        </p:txBody>
      </p:sp>
    </p:spTree>
    <p:extLst>
      <p:ext uri="{BB962C8B-B14F-4D97-AF65-F5344CB8AC3E}">
        <p14:creationId xmlns:p14="http://schemas.microsoft.com/office/powerpoint/2010/main" val="2214210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중 조건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6594" y="1777429"/>
            <a:ext cx="71865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드럼을 먼저 부숴라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상대의 진영에 모든 팀원이 모여라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기타앰프를 밀어 자신의 진영으로 먼저 옮겨라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시간 내 </a:t>
            </a:r>
            <a:r>
              <a:rPr lang="ko-KR" altLang="en-US" dirty="0" err="1"/>
              <a:t>맵</a:t>
            </a:r>
            <a:r>
              <a:rPr lang="ko-KR" altLang="en-US" dirty="0"/>
              <a:t> 임의에 나오는 팀 선물을 상대 팀보다 많이 얻어라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 진형의 앰프를 모두 부셔라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6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726020" y="610281"/>
            <a:ext cx="10689031" cy="618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3542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CONTENTS</a:t>
            </a:r>
            <a:endParaRPr lang="ko-KR" altLang="en-US" sz="4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420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역할 분담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564" y="1083095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985" y="1941816"/>
            <a:ext cx="11162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유튜브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게임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가파른 성장세에 힘입어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직접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플레이하는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것만큼 ‘보는 것도 즐거운’ 시대가 도래했다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2596" y="6127759"/>
            <a:ext cx="8294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글로벌 게임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시장은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달러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4,362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억원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22219" y="2956293"/>
            <a:ext cx="4073006" cy="2987986"/>
            <a:chOff x="3520670" y="3017753"/>
            <a:chExt cx="4073006" cy="298798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t="15943"/>
            <a:stretch/>
          </p:blipFill>
          <p:spPr>
            <a:xfrm>
              <a:off x="3572040" y="3017753"/>
              <a:ext cx="4021636" cy="298798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525163" y="4511746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구  독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449M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92323" y="3291358"/>
              <a:ext cx="432840" cy="1587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56322" y="318270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기  부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796M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08707" y="549578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후  원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329M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20670" y="5355132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광  고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1.6B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56524" y="4059889"/>
              <a:ext cx="1017141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2017</a:t>
              </a:r>
            </a:p>
            <a:p>
              <a:pPr algn="ctr"/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시장규모</a:t>
              </a:r>
              <a:endPara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3.2B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31" y="3091293"/>
            <a:ext cx="3883960" cy="296015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930120" y="5906236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 비디오 시장 점유율</a:t>
            </a:r>
          </a:p>
        </p:txBody>
      </p:sp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547144"/>
              </p:ext>
            </p:extLst>
          </p:nvPr>
        </p:nvGraphicFramePr>
        <p:xfrm>
          <a:off x="4124681" y="3112738"/>
          <a:ext cx="2783251" cy="2783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Image" r:id="rId6" imgW="3428280" imgH="3428280" progId="Photoshop.Image.18">
                  <p:embed/>
                </p:oleObj>
              </mc:Choice>
              <mc:Fallback>
                <p:oleObj name="Image" r:id="rId6" imgW="3428280" imgH="342828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24681" y="3112738"/>
                        <a:ext cx="2783251" cy="2783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256056" y="5932564"/>
            <a:ext cx="252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2014 </a:t>
            </a:r>
            <a:r>
              <a:rPr lang="ko-KR" altLang="en-US" sz="1200"/>
              <a:t>미국 스트리밍 시장 점유율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9863" y="3756385"/>
            <a:ext cx="266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8" y="1078240"/>
            <a:ext cx="3075339" cy="257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44339" y="3803011"/>
            <a:ext cx="2683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152" y="3762853"/>
            <a:ext cx="32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OGN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079" y="1155598"/>
            <a:ext cx="4204515" cy="2368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971726" y="4080010"/>
            <a:ext cx="509947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보는 게임의 흥행하고 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628" y="5293480"/>
            <a:ext cx="1113351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플랫폼을 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8874A-4E9C-4026-924B-5BEEA86EABD0}"/>
              </a:ext>
            </a:extLst>
          </p:cNvPr>
          <p:cNvSpPr txBox="1"/>
          <p:nvPr/>
        </p:nvSpPr>
        <p:spPr>
          <a:xfrm>
            <a:off x="459694" y="4468430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4B555A-6895-4AB1-82C0-C57B56D84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675" y="1155599"/>
            <a:ext cx="3916470" cy="23685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26965" y="2618814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46701" y="5226621"/>
            <a:ext cx="1301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149460" y="2473790"/>
            <a:ext cx="2157412" cy="23439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255426" y="3303355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21645" y="2830745"/>
            <a:ext cx="54767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대전 액션 격투 게임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타임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5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목적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상대를 처치하여 점수 획득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   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달성하여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승리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상대보다 많은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1~4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협력 대전 게임 플레이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17128" y="1710577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2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807345" y="1680548"/>
            <a:ext cx="533504" cy="578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7777" r="20539" b="23175"/>
          <a:stretch/>
        </p:blipFill>
        <p:spPr>
          <a:xfrm flipH="1">
            <a:off x="2618460" y="2672357"/>
            <a:ext cx="2536282" cy="2650272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6198867" y="1803646"/>
            <a:ext cx="0" cy="4153338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648493" y="3239504"/>
            <a:ext cx="5249095" cy="339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폴리곤의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SD(Super Deformation)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사용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 x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 </a:t>
            </a: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한손으로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기타를 휘둘러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피크로 방어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 튕기기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피크를 던져 상대를 기절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Vocal</a:t>
            </a: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유선마이크를 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채찍처럼 사용하여 공격 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포박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유선으로 상대를 묶는다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.)</a:t>
            </a:r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연주를 하여</a:t>
            </a: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소음으로 주변을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400" b="1" dirty="0" err="1">
                <a:latin typeface="Segoe UI Black" panose="020B0A02040204020203" pitchFamily="34" charset="0"/>
              </a:rPr>
              <a:t>샷건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400" b="1" dirty="0">
                <a:latin typeface="Segoe UI Black" panose="020B0A02040204020203" pitchFamily="34" charset="0"/>
              </a:rPr>
              <a:t>키보드를 내리쳐 순간 소음을 증폭시켜 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상대를 고통스럽게 함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400" b="1" dirty="0">
              <a:latin typeface="Segoe UI Black" panose="020B0A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큰 베이스기타를 양손으로 들고</a:t>
            </a:r>
            <a:b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느리지만 강하게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짜증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공격속도가 매우 빨라짐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b="1" dirty="0">
                <a:latin typeface="Segoe UI Black" panose="020B0A02040204020203" pitchFamily="34" charset="0"/>
              </a:rPr>
              <a:t>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북과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스틱을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양손으로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던져서 공격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둠칫타칫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느린 리듬으로 상대를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느리게함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80303" y="1785795"/>
            <a:ext cx="7383312" cy="441082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558948" y="3863662"/>
            <a:ext cx="2004667" cy="811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621518" y="2740771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621518" y="4130705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2532920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코인을 획득해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1518" y="3972276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56173" y="2659441"/>
            <a:ext cx="2004667" cy="1125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1114</Words>
  <Application>Microsoft Office PowerPoint</Application>
  <PresentationFormat>와이드스크린</PresentationFormat>
  <Paragraphs>243</Paragraphs>
  <Slides>19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Abadi</vt:lpstr>
      <vt:lpstr>Arial</vt:lpstr>
      <vt:lpstr>Segoe UI Black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Sohyun</cp:lastModifiedBy>
  <cp:revision>114</cp:revision>
  <dcterms:created xsi:type="dcterms:W3CDTF">2018-11-26T03:51:23Z</dcterms:created>
  <dcterms:modified xsi:type="dcterms:W3CDTF">2018-12-22T19:40:24Z</dcterms:modified>
</cp:coreProperties>
</file>